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4"/>
    <p:sldMasterId id="2147483709" r:id="rId5"/>
    <p:sldMasterId id="2147483721" r:id="rId6"/>
  </p:sldMasterIdLst>
  <p:notesMasterIdLst>
    <p:notesMasterId r:id="rId25"/>
  </p:notesMasterIdLst>
  <p:handoutMasterIdLst>
    <p:handoutMasterId r:id="rId26"/>
  </p:handoutMasterIdLst>
  <p:sldIdLst>
    <p:sldId id="256" r:id="rId7"/>
    <p:sldId id="277" r:id="rId8"/>
    <p:sldId id="285" r:id="rId9"/>
    <p:sldId id="279" r:id="rId10"/>
    <p:sldId id="260" r:id="rId11"/>
    <p:sldId id="278" r:id="rId12"/>
    <p:sldId id="296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1A4"/>
    <a:srgbClr val="ECF2F8"/>
    <a:srgbClr val="D3DFEE"/>
    <a:srgbClr val="99CCFF"/>
    <a:srgbClr val="0099FF"/>
    <a:srgbClr val="CC0000"/>
    <a:srgbClr val="0081BE"/>
    <a:srgbClr val="A5002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03" autoAdjust="0"/>
  </p:normalViewPr>
  <p:slideViewPr>
    <p:cSldViewPr>
      <p:cViewPr varScale="1">
        <p:scale>
          <a:sx n="64" d="100"/>
          <a:sy n="64" d="100"/>
        </p:scale>
        <p:origin x="49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673F8-7FE1-41A3-A880-9BEAA2112CC8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67CE2-5052-41C4-AA59-973E002A4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068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B5243-AA17-4144-90F4-51DBC25636F7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44648-23B2-4441-B6CA-F25015355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045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44648-23B2-4441-B6CA-F25015355E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5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Source: DC Office of Planning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3230AB-5D51-4A04-9842-27744B4FB003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0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C8D65-50B3-4DEF-9373-9705205CFF3A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2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or 50% to 75% of the bonus density achieved depending on zoning and construction type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DBB4DF-5E5B-47AA-B0DA-98101D8FA039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8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Source: DHCD as of 2/26/2015 &amp; 2013 Annual report – Update with new numbers from Chris Marshall – 10-16-2015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8FF97E-7C21-415C-9CB5-700C92B91DAD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5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Urban Institute </a:t>
            </a:r>
            <a:r>
              <a:rPr lang="en-US" altLang="en-US" b="1" smtClean="0">
                <a:latin typeface="Arial" panose="020B0604020202020204" pitchFamily="34" charset="0"/>
              </a:rPr>
              <a:t>Affordable Housing Needs Assessment: Phase 1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http://www.urban.org/publications/2000017.html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B43ED7-DCA3-4B18-BE4D-0913A1B75DC3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4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DCFPI_LOGO_hi-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20418" cy="26396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18AD6B9-B615-4D11-B6E3-9F443875DC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18AD6B9-B615-4D11-B6E3-9F443875DC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75D-A671-48AB-AB8A-F15E914C9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75D-A671-48AB-AB8A-F15E914C9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75D-A671-48AB-AB8A-F15E914C9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75D-A671-48AB-AB8A-F15E914C9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75D-A671-48AB-AB8A-F15E914C9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75D-A671-48AB-AB8A-F15E914C9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75D-A671-48AB-AB8A-F15E914C9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75D-A671-48AB-AB8A-F15E914C9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75D-A671-48AB-AB8A-F15E914C9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75D-A671-48AB-AB8A-F15E914C9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75D-A671-48AB-AB8A-F15E914C9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935788" y="6357938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FF4048A-FBA7-40AA-A97F-7F411BC107D0}" type="slidenum">
              <a:rPr lang="en-US" altLang="en-US" sz="1200" smtClean="0">
                <a:solidFill>
                  <a:srgbClr val="FFFFFF"/>
                </a:solidFill>
                <a:latin typeface="Century Gothic" panose="020B0502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20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ate Placeholder 3"/>
          <p:cNvSpPr txBox="1">
            <a:spLocks noGrp="1"/>
          </p:cNvSpPr>
          <p:nvPr userDrawn="1"/>
        </p:nvSpPr>
        <p:spPr bwMode="auto">
          <a:xfrm>
            <a:off x="3505200" y="6338888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Century Gothic" pitchFamily="34" charset="0"/>
              </a:rPr>
              <a:t>February 26, 2013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1494"/>
            <a:ext cx="7772400" cy="707886"/>
          </a:xfrm>
          <a:noFill/>
          <a:effectLst/>
        </p:spPr>
        <p:txBody>
          <a:bodyPr anchor="ctr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01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6935788" y="6357938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 userDrawn="1"/>
        </p:nvSpPr>
        <p:spPr bwMode="auto">
          <a:xfrm>
            <a:off x="3505200" y="6338888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Century Gothic" pitchFamily="34" charset="0"/>
              </a:rPr>
              <a:t>February 26, 2013</a:t>
            </a: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76200" y="6338888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latin typeface="Century Gothic" panose="020B0502020202020204" pitchFamily="34" charset="0"/>
              </a:rPr>
              <a:t>Inclusionary Zoning Policy Review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8229600" cy="70167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018AD6B9-B615-4D11-B6E3-9F443875DC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18AD6B9-B615-4D11-B6E3-9F443875DC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18AD6B9-B615-4D11-B6E3-9F443875DC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18AD6B9-B615-4D11-B6E3-9F443875DC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18AD6B9-B615-4D11-B6E3-9F443875DC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18AD6B9-B615-4D11-B6E3-9F443875DC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1" name="Picture 10" descr="DCFPI_LOGO_hi-re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274" y="6029656"/>
            <a:ext cx="2590800" cy="80264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356874"/>
            <a:ext cx="1520952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fld id="{018AD6B9-B615-4D11-B6E3-9F443875DCC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2E75D-A671-48AB-AB8A-F15E914C9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455613"/>
            <a:ext cx="8229600" cy="701675"/>
          </a:xfrm>
          <a:prstGeom prst="rect">
            <a:avLst/>
          </a:prstGeom>
          <a:solidFill>
            <a:srgbClr val="3333FF">
              <a:alpha val="50195"/>
            </a:srgbClr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5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entury Gothic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20000"/>
        </a:spcAft>
        <a:buClr>
          <a:srgbClr val="3333FF"/>
        </a:buClr>
        <a:buFont typeface="Wingdings" panose="05000000000000000000" pitchFamily="2" charset="2"/>
        <a:buChar char="n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1028700" indent="-4572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Wingdings" panose="05000000000000000000" pitchFamily="2" charset="2"/>
        <a:buChar char="Ø"/>
        <a:defRPr sz="2800">
          <a:solidFill>
            <a:schemeClr val="tx1"/>
          </a:solidFill>
          <a:latin typeface="Arial" charset="0"/>
        </a:defRPr>
      </a:lvl2pPr>
      <a:lvl3pPr marL="1485900" indent="-342900" algn="l" rtl="0" eaLnBrk="0" fontAlgn="base" hangingPunct="0">
        <a:spcBef>
          <a:spcPct val="20000"/>
        </a:spcBef>
        <a:spcAft>
          <a:spcPct val="20000"/>
        </a:spcAft>
        <a:buClr>
          <a:srgbClr val="3333FF"/>
        </a:buClr>
        <a:buFont typeface="Wingdings" panose="05000000000000000000" pitchFamily="2" charset="2"/>
        <a:buChar char="Ü"/>
        <a:defRPr sz="2400">
          <a:solidFill>
            <a:schemeClr val="tx1"/>
          </a:solidFill>
          <a:latin typeface="Arial" charset="0"/>
        </a:defRPr>
      </a:lvl3pPr>
      <a:lvl4pPr marL="1943100" indent="-342900" algn="l" rtl="0" eaLnBrk="0" fontAlgn="base" hangingPunct="0">
        <a:spcBef>
          <a:spcPct val="20000"/>
        </a:spcBef>
        <a:spcAft>
          <a:spcPct val="20000"/>
        </a:spcAft>
        <a:buClr>
          <a:srgbClr val="33CCCC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Arial" charset="0"/>
        </a:defRPr>
      </a:lvl4pPr>
      <a:lvl5pPr marL="2400300" indent="-342900" algn="l" rtl="0" eaLnBrk="0" fontAlgn="base" hangingPunct="0">
        <a:spcBef>
          <a:spcPct val="20000"/>
        </a:spcBef>
        <a:spcAft>
          <a:spcPct val="20000"/>
        </a:spcAft>
        <a:buClr>
          <a:srgbClr val="33CCCC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Arial" charset="0"/>
        </a:defRPr>
      </a:lvl5pPr>
      <a:lvl6pPr marL="2857500" indent="-342900" algn="l" rtl="0" fontAlgn="base">
        <a:spcBef>
          <a:spcPct val="20000"/>
        </a:spcBef>
        <a:spcAft>
          <a:spcPct val="20000"/>
        </a:spcAft>
        <a:buClr>
          <a:srgbClr val="33CCCC"/>
        </a:buClr>
        <a:buFont typeface="Wingdings" pitchFamily="2" charset="2"/>
        <a:buChar char="n"/>
        <a:defRPr sz="2000">
          <a:solidFill>
            <a:srgbClr val="FFF000"/>
          </a:solidFill>
          <a:latin typeface="+mn-lt"/>
        </a:defRPr>
      </a:lvl6pPr>
      <a:lvl7pPr marL="3314700" indent="-342900" algn="l" rtl="0" fontAlgn="base">
        <a:spcBef>
          <a:spcPct val="20000"/>
        </a:spcBef>
        <a:spcAft>
          <a:spcPct val="20000"/>
        </a:spcAft>
        <a:buClr>
          <a:srgbClr val="33CCCC"/>
        </a:buClr>
        <a:buFont typeface="Wingdings" pitchFamily="2" charset="2"/>
        <a:buChar char="n"/>
        <a:defRPr sz="2000">
          <a:solidFill>
            <a:srgbClr val="FFF000"/>
          </a:solidFill>
          <a:latin typeface="+mn-lt"/>
        </a:defRPr>
      </a:lvl7pPr>
      <a:lvl8pPr marL="3771900" indent="-342900" algn="l" rtl="0" fontAlgn="base">
        <a:spcBef>
          <a:spcPct val="20000"/>
        </a:spcBef>
        <a:spcAft>
          <a:spcPct val="20000"/>
        </a:spcAft>
        <a:buClr>
          <a:srgbClr val="33CCCC"/>
        </a:buClr>
        <a:buFont typeface="Wingdings" pitchFamily="2" charset="2"/>
        <a:buChar char="n"/>
        <a:defRPr sz="2000">
          <a:solidFill>
            <a:srgbClr val="FFF000"/>
          </a:solidFill>
          <a:latin typeface="+mn-lt"/>
        </a:defRPr>
      </a:lvl8pPr>
      <a:lvl9pPr marL="4229100" indent="-342900" algn="l" rtl="0" fontAlgn="base">
        <a:spcBef>
          <a:spcPct val="20000"/>
        </a:spcBef>
        <a:spcAft>
          <a:spcPct val="20000"/>
        </a:spcAft>
        <a:buClr>
          <a:srgbClr val="33CCCC"/>
        </a:buClr>
        <a:buFont typeface="Wingdings" pitchFamily="2" charset="2"/>
        <a:buChar char="n"/>
        <a:defRPr sz="2000">
          <a:solidFill>
            <a:srgbClr val="FFF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zcsubmissions@dc.gov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zippel@dcfpi.org" TargetMode="External"/><Relationship Id="rId2" Type="http://schemas.openxmlformats.org/officeDocument/2006/relationships/hyperlink" Target="mailto:cheryl@smartergrowth.net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243840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C61A4"/>
                </a:solidFill>
              </a:rPr>
              <a:t>Advocates’ Briefing on Inclusionary Zoning</a:t>
            </a:r>
            <a:endParaRPr lang="en-US" sz="3600" dirty="0">
              <a:solidFill>
                <a:srgbClr val="0C61A4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83105" y="3886200"/>
            <a:ext cx="6858000" cy="5334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0C61A4"/>
                </a:solidFill>
              </a:rPr>
              <a:t>How IZ </a:t>
            </a:r>
            <a:r>
              <a:rPr lang="en-US" sz="2400" dirty="0" smtClean="0">
                <a:solidFill>
                  <a:srgbClr val="0C61A4"/>
                </a:solidFill>
              </a:rPr>
              <a:t>Fits into </a:t>
            </a:r>
            <a:r>
              <a:rPr lang="en-US" sz="2400" dirty="0" smtClean="0">
                <a:solidFill>
                  <a:srgbClr val="0C61A4"/>
                </a:solidFill>
              </a:rPr>
              <a:t>DC’s</a:t>
            </a:r>
          </a:p>
          <a:p>
            <a:pPr algn="ctr"/>
            <a:r>
              <a:rPr lang="en-US" sz="2400" dirty="0" smtClean="0">
                <a:solidFill>
                  <a:srgbClr val="0C61A4"/>
                </a:solidFill>
              </a:rPr>
              <a:t>Affordable Housing Toolbox</a:t>
            </a:r>
            <a:endParaRPr lang="en-US" sz="2400" dirty="0">
              <a:solidFill>
                <a:srgbClr val="0C61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5029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C61A4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Claire Zippel</a:t>
            </a:r>
          </a:p>
          <a:p>
            <a:pPr algn="ctr"/>
            <a:r>
              <a:rPr lang="en-US" sz="2000" dirty="0" smtClean="0">
                <a:solidFill>
                  <a:srgbClr val="0C61A4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October 22,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013" y="227013"/>
            <a:ext cx="3532187" cy="7016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Applicability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7013" y="2479675"/>
            <a:ext cx="3622675" cy="1716088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smtClean="0"/>
              <a:t>New </a:t>
            </a:r>
            <a:r>
              <a:rPr lang="en-US" sz="2400" dirty="0"/>
              <a:t>Construction of 10 units or more in most </a:t>
            </a:r>
            <a:r>
              <a:rPr lang="en-US" sz="2400" dirty="0" smtClean="0"/>
              <a:t>zones</a:t>
            </a:r>
            <a:endParaRPr lang="en-US" sz="2400" b="1" dirty="0" smtClean="0">
              <a:latin typeface="+mj-lt"/>
            </a:endParaRPr>
          </a:p>
          <a:p>
            <a:pPr eaLnBrk="1" hangingPunct="1">
              <a:defRPr/>
            </a:pPr>
            <a:endParaRPr lang="en-US" sz="2400" b="1" dirty="0" smtClean="0">
              <a:latin typeface="+mj-lt"/>
            </a:endParaRPr>
          </a:p>
        </p:txBody>
      </p:sp>
      <p:pic>
        <p:nvPicPr>
          <p:cNvPr id="9220" name="Picture 4" descr="DC-IZdistricts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/>
          <a:stretch>
            <a:fillRect/>
          </a:stretch>
        </p:blipFill>
        <p:spPr bwMode="auto">
          <a:xfrm>
            <a:off x="3879850" y="192088"/>
            <a:ext cx="5264150" cy="6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003675" y="6169025"/>
            <a:ext cx="16557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3333FF"/>
              </a:buClr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3333FF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smtClean="0">
                <a:solidFill>
                  <a:srgbClr val="000000"/>
                </a:solidFill>
              </a:rPr>
              <a:t>Source: DC Office of Planning</a:t>
            </a:r>
          </a:p>
        </p:txBody>
      </p:sp>
    </p:spTree>
    <p:extLst>
      <p:ext uri="{BB962C8B-B14F-4D97-AF65-F5344CB8AC3E}">
        <p14:creationId xmlns:p14="http://schemas.microsoft.com/office/powerpoint/2010/main" val="1701193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013" y="227013"/>
            <a:ext cx="5965825" cy="7016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Affordability Set-Aside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7013" y="1512888"/>
            <a:ext cx="38703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33FF"/>
              </a:buClr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1028700" indent="-4572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485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33FF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431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4003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857500" indent="-342900" algn="l" rtl="0" fontAlgn="base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itchFamily="2" charset="2"/>
              <a:buChar char="n"/>
              <a:defRPr sz="2000">
                <a:solidFill>
                  <a:srgbClr val="FFF000"/>
                </a:solidFill>
                <a:latin typeface="+mn-lt"/>
              </a:defRPr>
            </a:lvl6pPr>
            <a:lvl7pPr marL="3314700" indent="-342900" algn="l" rtl="0" fontAlgn="base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itchFamily="2" charset="2"/>
              <a:buChar char="n"/>
              <a:defRPr sz="2000">
                <a:solidFill>
                  <a:srgbClr val="FFF000"/>
                </a:solidFill>
                <a:latin typeface="+mn-lt"/>
              </a:defRPr>
            </a:lvl7pPr>
            <a:lvl8pPr marL="3771900" indent="-342900" algn="l" rtl="0" fontAlgn="base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itchFamily="2" charset="2"/>
              <a:buChar char="n"/>
              <a:defRPr sz="2000">
                <a:solidFill>
                  <a:srgbClr val="FFF000"/>
                </a:solidFill>
                <a:latin typeface="+mn-lt"/>
              </a:defRPr>
            </a:lvl8pPr>
            <a:lvl9pPr marL="4229100" indent="-342900" algn="l" rtl="0" fontAlgn="base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itchFamily="2" charset="2"/>
              <a:buChar char="n"/>
              <a:defRPr sz="2000">
                <a:solidFill>
                  <a:srgbClr val="FFF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Low Density Zones – 10% set aside  between 50% MFI &amp; 80% MFI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Higher Density Zones - 8% set aside, all at 80% MFI</a:t>
            </a:r>
          </a:p>
          <a:p>
            <a:pPr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20% density bonus to offset cost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1784350"/>
            <a:ext cx="47847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252913" y="5065713"/>
            <a:ext cx="457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00"/>
                </a:solidFill>
              </a:rPr>
              <a:t>Under construction: 5333 Connecticut Ave. NW in affluent  Chevy Chase by Cafritz. 19 IZ units: 10 at 50% AMI, 9 at 80% AMI, Source: http://5333connave.com/</a:t>
            </a:r>
          </a:p>
        </p:txBody>
      </p:sp>
    </p:spTree>
    <p:extLst>
      <p:ext uri="{BB962C8B-B14F-4D97-AF65-F5344CB8AC3E}">
        <p14:creationId xmlns:p14="http://schemas.microsoft.com/office/powerpoint/2010/main" val="3212362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Results to date</a:t>
            </a: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407988" y="1370013"/>
            <a:ext cx="84931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3333FF"/>
              </a:buClr>
              <a:buFont typeface="Wingdings" panose="05000000000000000000" pitchFamily="2" charset="2"/>
              <a:buChar char="n"/>
              <a:tabLst>
                <a:tab pos="228600" algn="l"/>
                <a:tab pos="590550" algn="l"/>
                <a:tab pos="81915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28600" algn="l"/>
                <a:tab pos="590550" algn="l"/>
                <a:tab pos="81915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3333FF"/>
              </a:buClr>
              <a:buFont typeface="Wingdings" panose="05000000000000000000" pitchFamily="2" charset="2"/>
              <a:buChar char="Ü"/>
              <a:tabLst>
                <a:tab pos="228600" algn="l"/>
                <a:tab pos="590550" algn="l"/>
                <a:tab pos="81915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tabLst>
                <a:tab pos="228600" algn="l"/>
                <a:tab pos="590550" algn="l"/>
                <a:tab pos="81915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tabLst>
                <a:tab pos="228600" algn="l"/>
                <a:tab pos="590550" algn="l"/>
                <a:tab pos="81915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tabLst>
                <a:tab pos="228600" algn="l"/>
                <a:tab pos="590550" algn="l"/>
                <a:tab pos="81915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tabLst>
                <a:tab pos="228600" algn="l"/>
                <a:tab pos="590550" algn="l"/>
                <a:tab pos="81915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tabLst>
                <a:tab pos="228600" algn="l"/>
                <a:tab pos="590550" algn="l"/>
                <a:tab pos="81915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tabLst>
                <a:tab pos="228600" algn="l"/>
                <a:tab pos="590550" algn="l"/>
                <a:tab pos="81915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IZ units produced: 767</a:t>
            </a:r>
            <a:endParaRPr lang="en-US" altLang="en-US" sz="1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Low income vs. moderate affordability: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12%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vs.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88%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of IZ units</a:t>
            </a:r>
            <a:endParaRPr lang="en-US" altLang="en-US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Rental vs. Ownership: 81% vs. 19%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 the pipeline: 1,124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IZ units as % where IZ applies: 10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Sources: DHCD as of 10/13/15 for production &amp; income level; DHCD 2013 Inclusionary Zoning Annual Report for pipeline &amp; applicability</a:t>
            </a:r>
            <a:endParaRPr lang="en-US" altLang="en-US" sz="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09575" y="228600"/>
            <a:ext cx="8482013" cy="708025"/>
          </a:xfrm>
        </p:spPr>
        <p:txBody>
          <a:bodyPr/>
          <a:lstStyle/>
          <a:p>
            <a:r>
              <a:rPr lang="en-US" altLang="en-US" smtClean="0"/>
              <a:t>Results &amp; status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962025"/>
            <a:ext cx="4524375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20713" y="1425575"/>
            <a:ext cx="36544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spcAft>
                <a:spcPct val="20000"/>
              </a:spcAft>
              <a:buClr>
                <a:srgbClr val="3333FF"/>
              </a:buClr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3333FF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</a:pPr>
            <a:r>
              <a:rPr lang="en-US" altLang="en-US" sz="2000" smtClean="0">
                <a:solidFill>
                  <a:srgbClr val="000000"/>
                </a:solidFill>
              </a:rPr>
              <a:t>Geographic distribution benefits from access to transit, jobs, opportunities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</a:pPr>
            <a:endParaRPr lang="en-US" altLang="en-US" sz="20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</a:pPr>
            <a:r>
              <a:rPr lang="en-US" altLang="en-US" sz="2000" smtClean="0">
                <a:solidFill>
                  <a:srgbClr val="000000"/>
                </a:solidFill>
              </a:rPr>
              <a:t>Administrative issues being addressed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</a:pPr>
            <a:endParaRPr lang="en-US" altLang="en-US" sz="20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</a:pPr>
            <a:r>
              <a:rPr lang="en-US" altLang="en-US" sz="2000" smtClean="0">
                <a:solidFill>
                  <a:srgbClr val="000000"/>
                </a:solidFill>
              </a:rPr>
              <a:t>Program acceptance: DC BIA opposition muted; support from developers &amp; realtors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</a:pPr>
            <a:endParaRPr lang="en-US" altLang="en-US" sz="20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</a:pPr>
            <a:r>
              <a:rPr lang="en-US" altLang="en-US" sz="2000" smtClean="0">
                <a:solidFill>
                  <a:srgbClr val="000000"/>
                </a:solidFill>
              </a:rPr>
              <a:t>Zoning Commission, DC Council &amp; Mayor Bowser support improving IZ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427538" y="6538913"/>
            <a:ext cx="3970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3333FF"/>
              </a:buClr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3333FF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3CCC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smtClean="0">
                <a:solidFill>
                  <a:srgbClr val="000000"/>
                </a:solidFill>
              </a:rPr>
              <a:t>From: Urban Institute </a:t>
            </a:r>
            <a:r>
              <a:rPr lang="en-US" altLang="en-US" sz="800" i="1" smtClean="0">
                <a:solidFill>
                  <a:srgbClr val="000000"/>
                </a:solidFill>
              </a:rPr>
              <a:t>Affordable Housing Needs Assessment: Phase 1, 2014</a:t>
            </a:r>
          </a:p>
        </p:txBody>
      </p:sp>
    </p:spTree>
    <p:extLst>
      <p:ext uri="{BB962C8B-B14F-4D97-AF65-F5344CB8AC3E}">
        <p14:creationId xmlns:p14="http://schemas.microsoft.com/office/powerpoint/2010/main" val="5214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3825" y="96838"/>
            <a:ext cx="8880475" cy="1322387"/>
          </a:xfrm>
        </p:spPr>
        <p:txBody>
          <a:bodyPr/>
          <a:lstStyle/>
          <a:p>
            <a:r>
              <a:rPr lang="en-US" altLang="en-US" smtClean="0"/>
              <a:t>Proposed changes: income targeting by OP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0" y="1530350"/>
            <a:ext cx="83661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OP Recommendation 1 – change income targeting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Option 1B: split income requirements by tenure with 60% MFI for rental; 80% MFI for ownership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 smtClean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C00000"/>
                </a:solidFill>
              </a:rPr>
              <a:t>Our position: Option 1B maximizes low income housing production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 smtClean="0">
              <a:solidFill>
                <a:srgbClr val="C00000"/>
              </a:solidFill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Rental &amp; ownership split similar to our proposal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81% of all IZ units have been rental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Applying to current IZ numbers would yield 612 IZ units at 60% MFI vs. today’s 143 at 50 MFI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OP Option 1A: add more zones into 50%/80% MFI split requirements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C00000"/>
                </a:solidFill>
              </a:rPr>
              <a:t>Our </a:t>
            </a:r>
            <a:r>
              <a:rPr lang="en-US" altLang="en-US" sz="2000" dirty="0">
                <a:solidFill>
                  <a:srgbClr val="C00000"/>
                </a:solidFill>
              </a:rPr>
              <a:t>position: </a:t>
            </a:r>
            <a:r>
              <a:rPr lang="en-US" altLang="en-US" sz="2000" dirty="0" smtClean="0">
                <a:solidFill>
                  <a:srgbClr val="C00000"/>
                </a:solidFill>
              </a:rPr>
              <a:t>Does not maximize </a:t>
            </a:r>
            <a:r>
              <a:rPr lang="en-US" altLang="en-US" sz="2000" dirty="0">
                <a:solidFill>
                  <a:srgbClr val="C00000"/>
                </a:solidFill>
              </a:rPr>
              <a:t>low income housing </a:t>
            </a:r>
            <a:r>
              <a:rPr lang="en-US" altLang="en-US" sz="2000" dirty="0" smtClean="0">
                <a:solidFill>
                  <a:srgbClr val="C00000"/>
                </a:solidFill>
              </a:rPr>
              <a:t>production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Result would be 35% low income &amp; 65% at 80% MFI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proposals by OP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9100" y="1730375"/>
            <a:ext cx="803751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OP: Off-site IZ units allowed within ½ mile with 20% more square footage as matter of right.</a:t>
            </a:r>
            <a:r>
              <a:rPr lang="en-US" altLang="en-US" sz="2000" dirty="0" smtClean="0">
                <a:solidFill>
                  <a:srgbClr val="C00000"/>
                </a:solidFill>
              </a:rPr>
              <a:t> Our position: Support but ask for 50% more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600" dirty="0" smtClean="0">
              <a:solidFill>
                <a:srgbClr val="000000"/>
              </a:solidFill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OP: Allow requirement for 80% MFI for-sale units to be fulfilled with lesser number of 60% MFI for-sale units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C00000"/>
                </a:solidFill>
              </a:rPr>
              <a:t>Our position: Support to accommodate weaker ownership markets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altLang="en-US" sz="2000" dirty="0" smtClean="0">
              <a:solidFill>
                <a:srgbClr val="000000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OP: Allow units with unaffordable condo fees flexibility in sales.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C00000"/>
                </a:solidFill>
              </a:rPr>
              <a:t>Our position: Support 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 smtClean="0">
              <a:solidFill>
                <a:srgbClr val="000000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OP: Expand Mayor’s right to purchase any amount of IZ units.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C00000"/>
                </a:solidFill>
              </a:rPr>
              <a:t>Our position: Support but call on Zoning Commission to support non-profit purchase &amp; rental of IZ units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proposals by CIZ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39738" y="1857375"/>
            <a:ext cx="3471862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C00000"/>
                </a:solidFill>
              </a:rPr>
              <a:t>Our proposal: Phase out exemption for Downtown Development District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00" smtClean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C00000"/>
                </a:solidFill>
              </a:rPr>
              <a:t>Reinforce need for increased bonus density to compensate for deeper affordability &amp; increased set aside, especially when revising Comprehensive Plan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pic>
        <p:nvPicPr>
          <p:cNvPr id="1946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398588"/>
            <a:ext cx="5815013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4425950" y="5843588"/>
            <a:ext cx="47180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smtClean="0">
                <a:solidFill>
                  <a:srgbClr val="000000"/>
                </a:solidFill>
              </a:rPr>
              <a:t>Downtown Development District is exempt from IZ, but expansion areas (which are subject to IZ. Source: DC Office of Planning</a:t>
            </a:r>
          </a:p>
        </p:txBody>
      </p:sp>
    </p:spTree>
    <p:extLst>
      <p:ext uri="{BB962C8B-B14F-4D97-AF65-F5344CB8AC3E}">
        <p14:creationId xmlns:p14="http://schemas.microsoft.com/office/powerpoint/2010/main" val="39998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Next steps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8775" y="1068388"/>
            <a:ext cx="8553450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smtClean="0">
                <a:solidFill>
                  <a:srgbClr val="000000"/>
                </a:solidFill>
              </a:rPr>
              <a:t>Zoning Commission Hearing on IZ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smtClean="0">
                <a:solidFill>
                  <a:srgbClr val="000000"/>
                </a:solidFill>
              </a:rPr>
              <a:t>November 19, 6:30 pm – 9 pm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900" dirty="0" smtClean="0">
              <a:solidFill>
                <a:srgbClr val="000000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Message: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60% MFI for all rentals to maximize affordability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Highlight strengths &amp; potential of IZ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Praise permanent affordability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defRPr/>
            </a:pPr>
            <a:endParaRPr lang="en-US" altLang="en-US" sz="2800" dirty="0" smtClean="0">
              <a:solidFill>
                <a:srgbClr val="000000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If you can’t make the hearing, you can submit your testimony by email to </a:t>
            </a:r>
            <a:r>
              <a:rPr lang="en-US" sz="2400" dirty="0" smtClean="0">
                <a:hlinkClick r:id="rId2"/>
              </a:rPr>
              <a:t>zcsubmissions@dc.gov</a:t>
            </a:r>
            <a:r>
              <a:rPr lang="en-US" sz="2400" dirty="0" smtClean="0"/>
              <a:t>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defRPr/>
            </a:pPr>
            <a:endParaRPr lang="en-US" sz="2400" dirty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Testimony prep assistance sessions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defRPr/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Contacts</a:t>
            </a:r>
            <a:endParaRPr lang="en-US" altLang="en-US" dirty="0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524000"/>
            <a:ext cx="85534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defRPr/>
            </a:pPr>
            <a:r>
              <a:rPr lang="en-US" altLang="en-US" sz="3600" dirty="0" smtClean="0">
                <a:solidFill>
                  <a:schemeClr val="accent4"/>
                </a:solidFill>
              </a:rPr>
              <a:t>Cheryl </a:t>
            </a:r>
            <a:r>
              <a:rPr lang="en-US" altLang="en-US" sz="3600" dirty="0" err="1" smtClean="0">
                <a:solidFill>
                  <a:schemeClr val="accent4"/>
                </a:solidFill>
              </a:rPr>
              <a:t>Cort</a:t>
            </a:r>
            <a:r>
              <a:rPr lang="en-US" altLang="en-US" sz="3600" dirty="0" smtClean="0">
                <a:solidFill>
                  <a:schemeClr val="accent4"/>
                </a:solidFill>
              </a:rPr>
              <a:t>, Coalition for Smarter Growth</a:t>
            </a:r>
            <a:endParaRPr lang="en-US" altLang="en-US" sz="3600" dirty="0">
              <a:solidFill>
                <a:schemeClr val="accent4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defRPr/>
            </a:pPr>
            <a:r>
              <a:rPr lang="en-US" altLang="en-US" sz="3600" dirty="0" smtClean="0">
                <a:solidFill>
                  <a:srgbClr val="000000"/>
                </a:solidFill>
                <a:hlinkClick r:id="rId2"/>
              </a:rPr>
              <a:t>cheryl@smartergrowth.net</a:t>
            </a:r>
            <a:r>
              <a:rPr lang="en-US" altLang="en-US" sz="3600" dirty="0" smtClean="0">
                <a:solidFill>
                  <a:srgbClr val="000000"/>
                </a:solidFill>
              </a:rPr>
              <a:t>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defRPr/>
            </a:pPr>
            <a:r>
              <a:rPr lang="en-US" altLang="en-US" sz="3600" dirty="0" smtClean="0">
                <a:solidFill>
                  <a:srgbClr val="000000"/>
                </a:solidFill>
              </a:rPr>
              <a:t> 202-251-7516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defRPr/>
            </a:pPr>
            <a:endParaRPr lang="en-US" altLang="en-US" sz="3600" dirty="0" smtClean="0">
              <a:solidFill>
                <a:srgbClr val="000000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defRPr/>
            </a:pPr>
            <a:r>
              <a:rPr lang="en-US" altLang="en-US" sz="3600" dirty="0" smtClean="0">
                <a:solidFill>
                  <a:srgbClr val="000000"/>
                </a:solidFill>
              </a:rPr>
              <a:t>Claire Zippel, DC Fiscal Policy Institute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defRPr/>
            </a:pPr>
            <a:r>
              <a:rPr lang="en-US" altLang="en-US" sz="3600" dirty="0" smtClean="0">
                <a:solidFill>
                  <a:srgbClr val="000000"/>
                </a:solidFill>
                <a:hlinkClick r:id="rId3"/>
              </a:rPr>
              <a:t>czippel@dcfpi.org</a:t>
            </a:r>
            <a:endParaRPr lang="en-US" altLang="en-US" sz="3600" dirty="0" smtClean="0">
              <a:solidFill>
                <a:srgbClr val="000000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defRPr/>
            </a:pPr>
            <a:r>
              <a:rPr lang="en-US" altLang="en-US" sz="3600" dirty="0" smtClean="0">
                <a:solidFill>
                  <a:srgbClr val="000000"/>
                </a:solidFill>
              </a:rPr>
              <a:t>202-325-8351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in the Right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r>
              <a:rPr lang="en-US" dirty="0" smtClean="0"/>
              <a:t>Growing awareness of our affordable housing crisis</a:t>
            </a:r>
          </a:p>
          <a:p>
            <a:r>
              <a:rPr lang="en-US" dirty="0" smtClean="0"/>
              <a:t>Highest level of local funding for affordable housing in city’s history:  </a:t>
            </a:r>
            <a:r>
              <a:rPr lang="en-US" b="1" dirty="0" smtClean="0"/>
              <a:t>$</a:t>
            </a:r>
            <a:r>
              <a:rPr lang="en-US" dirty="0" smtClean="0"/>
              <a:t>223 million for FY16</a:t>
            </a:r>
          </a:p>
          <a:p>
            <a:r>
              <a:rPr lang="en-US" dirty="0" smtClean="0"/>
              <a:t>Sale of city-owned land is creating affordable housing across city</a:t>
            </a:r>
          </a:p>
          <a:p>
            <a:r>
              <a:rPr lang="en-US" dirty="0" smtClean="0"/>
              <a:t>But need still outpaces budget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Inclusionary Zoning Harnesses A Hot Housing Market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Uses no budgetary </a:t>
            </a:r>
            <a:r>
              <a:rPr lang="en-US" dirty="0"/>
              <a:t>resources</a:t>
            </a:r>
          </a:p>
          <a:p>
            <a:r>
              <a:rPr lang="en-US" dirty="0"/>
              <a:t>Bonus density helps compensate for below-market </a:t>
            </a:r>
            <a:r>
              <a:rPr lang="en-US" dirty="0" smtClean="0"/>
              <a:t>rents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smtClean="0"/>
              <a:t>IZ production has been in Wards where subsidy cost of building affordable housing is </a:t>
            </a:r>
            <a:r>
              <a:rPr lang="en-US" dirty="0" smtClean="0"/>
              <a:t>highest in city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100" dirty="0" smtClean="0">
                <a:latin typeface="Franklin Gothic Book" panose="020B0503020102020204" pitchFamily="34" charset="0"/>
              </a:rPr>
              <a:t>Source: Average subsidy cost per unit by Ward, Urban Institute Housing Affordable </a:t>
            </a:r>
            <a:r>
              <a:rPr lang="en-US" sz="1100" dirty="0" smtClean="0">
                <a:latin typeface="Franklin Gothic Book" panose="020B0503020102020204" pitchFamily="34" charset="0"/>
              </a:rPr>
              <a:t>N</a:t>
            </a:r>
            <a:r>
              <a:rPr lang="en-US" sz="1100" dirty="0" smtClean="0">
                <a:latin typeface="Franklin Gothic Book" panose="020B0503020102020204" pitchFamily="34" charset="0"/>
              </a:rPr>
              <a:t>eeds Assessments Phase II, 2015. Graphic: DC Office of Planning preliminary set-down report for case no. 04-33G</a:t>
            </a:r>
            <a:endParaRPr lang="en-US" sz="1100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1143000"/>
            <a:ext cx="4038600" cy="523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Rent Growing Faster than Average Incomes for Low-Income Households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924800" cy="3324225"/>
          </a:xfrm>
        </p:spPr>
      </p:pic>
    </p:spTree>
    <p:extLst>
      <p:ext uri="{BB962C8B-B14F-4D97-AF65-F5344CB8AC3E}">
        <p14:creationId xmlns:p14="http://schemas.microsoft.com/office/powerpoint/2010/main" val="7538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Affordability Problems </a:t>
            </a:r>
            <a:r>
              <a:rPr lang="en-US" dirty="0"/>
              <a:t>Most Serious Among </a:t>
            </a:r>
            <a:r>
              <a:rPr lang="en-US" dirty="0" smtClean="0"/>
              <a:t>Low-Income </a:t>
            </a:r>
            <a:r>
              <a:rPr lang="en-US" dirty="0" smtClean="0"/>
              <a:t>Rental Households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42782"/>
              </p:ext>
            </p:extLst>
          </p:nvPr>
        </p:nvGraphicFramePr>
        <p:xfrm>
          <a:off x="838200" y="1524000"/>
          <a:ext cx="3429001" cy="3926590"/>
        </p:xfrm>
        <a:graphic>
          <a:graphicData uri="http://schemas.openxmlformats.org/drawingml/2006/table">
            <a:tbl>
              <a:tblPr firstRow="1" firstCol="1" bandRow="1"/>
              <a:tblGrid>
                <a:gridCol w="1210469"/>
                <a:gridCol w="1214438"/>
                <a:gridCol w="1004094"/>
              </a:tblGrid>
              <a:tr h="44933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Severe Rent Burden on the 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Rise</a:t>
                      </a:r>
                    </a:p>
                  </a:txBody>
                  <a:tcPr marL="73025" marR="73025" marT="36830" marB="0" anchor="ctr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61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24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3025" marR="73025" marT="18415" marB="18415" anchor="b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Of Households Burdened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2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AMI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</a:tr>
              <a:tr h="2282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&lt;30%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30%-50%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</a:tr>
              <a:tr h="2282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50%-80%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80%-100%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</a:tr>
              <a:tr h="2282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100%-120%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120%+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</a:tr>
              <a:tr h="694548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Source: DCFPI analysis of 2002-2012 American Community Survey 1-Year Household Estimates. All figures adjust for inflation. * indicates a statistically significant change in share of households burdened</a:t>
                      </a:r>
                      <a:r>
                        <a:rPr lang="en-US" sz="1100" dirty="0" smtClean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142938"/>
              </p:ext>
            </p:extLst>
          </p:nvPr>
        </p:nvGraphicFramePr>
        <p:xfrm>
          <a:off x="4953000" y="2214437"/>
          <a:ext cx="3515058" cy="2545716"/>
        </p:xfrm>
        <a:graphic>
          <a:graphicData uri="http://schemas.openxmlformats.org/drawingml/2006/table">
            <a:tbl>
              <a:tblPr firstRow="1" firstCol="1" bandRow="1"/>
              <a:tblGrid>
                <a:gridCol w="1295400"/>
                <a:gridCol w="1066800"/>
                <a:gridCol w="1152858"/>
              </a:tblGrid>
              <a:tr h="44958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Incomes as a Percent</a:t>
                      </a:r>
                      <a:r>
                        <a:rPr lang="en-US" sz="1800" kern="1200" baseline="0" dirty="0" smtClean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the Area Median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61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Household Size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$61,200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$38,200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$69,900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$43,700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$78,600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$49,100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$87,400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$54,600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Source: DHCD IZ Income Limits and Price Schedule, 2015.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IZ Units Aren’t Affordable to Low-Income Households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14432"/>
              </p:ext>
            </p:extLst>
          </p:nvPr>
        </p:nvGraphicFramePr>
        <p:xfrm>
          <a:off x="647700" y="1828800"/>
          <a:ext cx="7848600" cy="3658743"/>
        </p:xfrm>
        <a:graphic>
          <a:graphicData uri="http://schemas.openxmlformats.org/drawingml/2006/table">
            <a:tbl>
              <a:tblPr firstRow="1" firstCol="1" bandRow="1"/>
              <a:tblGrid>
                <a:gridCol w="990599"/>
                <a:gridCol w="1066800"/>
                <a:gridCol w="1676400"/>
                <a:gridCol w="2895601"/>
                <a:gridCol w="1219200"/>
              </a:tblGrid>
              <a:tr h="44958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Most IZ 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Rental Units 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 of Reach for Low-Income 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Households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61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Income level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 of IZ </a:t>
                      </a:r>
                      <a:r>
                        <a:rPr lang="en-US" sz="1600" dirty="0" smtClean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Maximum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Income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two-person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household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1600" baseline="0" dirty="0" smtClean="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household</a:t>
                      </a:r>
                      <a:endParaRPr lang="en-US" sz="1600" dirty="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one-bedroom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31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AMI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security guard and part-time childcare worker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bus driver with one child</a:t>
                      </a: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</a:tr>
              <a:tr h="878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AMI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88%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medical assistant and part-time computer user-support specialist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reporter with one child</a:t>
                      </a: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5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</a:t>
                      </a:r>
                      <a:r>
                        <a:rPr lang="en-US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production as of 2015 courtesy of DHCD;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DHCD 2015 IZ Income Limits and Price Schedule. US Department of Labor, Bureau of Labor Statistics, State Occupational Employment and Wage Estimates, 2014. </a:t>
                      </a: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6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 Zoning Commission Will Consider Making IZ Units More Affordable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269053"/>
              </p:ext>
            </p:extLst>
          </p:nvPr>
        </p:nvGraphicFramePr>
        <p:xfrm>
          <a:off x="741947" y="1447800"/>
          <a:ext cx="7660105" cy="4426526"/>
        </p:xfrm>
        <a:graphic>
          <a:graphicData uri="http://schemas.openxmlformats.org/drawingml/2006/table">
            <a:tbl>
              <a:tblPr firstRow="1" firstCol="1" bandRow="1"/>
              <a:tblGrid>
                <a:gridCol w="1030705"/>
                <a:gridCol w="1600200"/>
                <a:gridCol w="1219200"/>
                <a:gridCol w="2819400"/>
                <a:gridCol w="990600"/>
              </a:tblGrid>
              <a:tr h="41427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Proposal, IZ Rental Units Will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 More Affordable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61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Income level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 of IZ </a:t>
                      </a:r>
                      <a:r>
                        <a:rPr lang="en-US" sz="1600" dirty="0" smtClean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Maximum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Income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two-person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household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1600" baseline="0" dirty="0" smtClean="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household</a:t>
                      </a:r>
                      <a:endParaRPr lang="en-US" sz="1600" dirty="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one-bedroom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84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 AMI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Currently: 12%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43,700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security guard and part-time childcare worker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bus driver with one child</a:t>
                      </a: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</a:tr>
              <a:tr h="684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AMI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C61A4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Proposed: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C61A4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500" b="0" baseline="0" dirty="0" smtClean="0">
                          <a:solidFill>
                            <a:srgbClr val="0C61A4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IZ r</a:t>
                      </a:r>
                      <a:r>
                        <a:rPr lang="en-US" sz="1500" b="0" dirty="0" smtClean="0">
                          <a:solidFill>
                            <a:srgbClr val="0C61A4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entals</a:t>
                      </a:r>
                      <a:endParaRPr lang="en-US" sz="1500" b="0" dirty="0">
                        <a:solidFill>
                          <a:srgbClr val="0C61A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52,400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delivery truck driver and part-time receptionist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mail clerk with one child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354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AMI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Currently:</a:t>
                      </a:r>
                      <a:r>
                        <a:rPr lang="en-US" sz="1500" b="0" baseline="0" dirty="0" smtClean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88%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C61A4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Proposed: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C61A4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IZ condos</a:t>
                      </a:r>
                      <a:endParaRPr lang="en-US" sz="1500" b="0" dirty="0">
                        <a:solidFill>
                          <a:srgbClr val="0C61A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medical assistant and part-time computer user-support specialist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reporter with one child</a:t>
                      </a: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2F8"/>
                    </a:solidFill>
                  </a:tcPr>
                </a:tc>
              </a:tr>
              <a:tr h="487645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 production as of 2015 courtesy of DHCD. DHCD 2015 IZ Income Limits and Price Schedule. 60% MFI calculations follow DC Code § 42–2801. US Department of Labor, Bureau of Labor Statistics, State Occupational Employment and Wage Estimates, 2014.</a:t>
                      </a: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2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Jemal 2221 14th St - 4 IZ of 30 uni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443038"/>
            <a:ext cx="525621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849688" y="6145213"/>
            <a:ext cx="5186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FFFFFF"/>
                </a:solidFill>
              </a:rPr>
              <a:t>2221 14</a:t>
            </a:r>
            <a:r>
              <a:rPr lang="en-US" altLang="en-US" sz="1000" baseline="30000" smtClean="0">
                <a:solidFill>
                  <a:srgbClr val="FFFFFF"/>
                </a:solidFill>
              </a:rPr>
              <a:t>th</a:t>
            </a:r>
            <a:r>
              <a:rPr lang="en-US" altLang="en-US" sz="1000" smtClean="0">
                <a:solidFill>
                  <a:srgbClr val="FFFFFF"/>
                </a:solidFill>
              </a:rPr>
              <a:t> St, NW, 30-unit building with 4 IZ units under construction near the U Street Metro station (photo by author)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938" y="201613"/>
            <a:ext cx="3849687" cy="286385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Century Gothic" panose="020B0502020202020204" pitchFamily="34" charset="0"/>
              </a:rPr>
              <a:t>Strengthening District of Columbia’s </a:t>
            </a:r>
            <a:br>
              <a:rPr lang="en-US" altLang="en-US" sz="3600" smtClean="0">
                <a:latin typeface="Century Gothic" panose="020B0502020202020204" pitchFamily="34" charset="0"/>
              </a:rPr>
            </a:br>
            <a:r>
              <a:rPr lang="en-US" altLang="en-US" sz="3600" smtClean="0">
                <a:latin typeface="Century Gothic" panose="020B0502020202020204" pitchFamily="34" charset="0"/>
              </a:rPr>
              <a:t>Inclusionary Zoning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325438" y="4271963"/>
            <a:ext cx="32686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Campaign for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Inclusionary Zoning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Advocates’ Briefing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By Cheryl Cort,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Coalition for Smarter Growth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October 22, 2015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19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DC Inclusionary Zoning?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200" y="1295400"/>
            <a:ext cx="4545013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-84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Inclusionary Zoning (IZ) is a law that requires that permanently affordable residential units (Inclusionary Units) be set aside in either a new development or a substantial rehabilitation in exchange for a bonus density.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-84" charset="2"/>
              <a:buNone/>
              <a:defRPr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Created by the DC Zoning Commission in 2006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Administered by the DC Department of Housing &amp; Community Development</a:t>
            </a:r>
          </a:p>
        </p:txBody>
      </p:sp>
      <p:pic>
        <p:nvPicPr>
          <p:cNvPr id="8196" name="Picture 5" descr="C:\Users\ccort\Dropbox (CSG Dropbox)\CSG cloud (shared drive)\WRN\WRN Images\Images\Affordable Hsg (chk Flkr)\the AVA 318 H St 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358900"/>
            <a:ext cx="4268787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380038" y="6189663"/>
            <a:ext cx="4038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FFFFFF"/>
                </a:solidFill>
              </a:rPr>
              <a:t>Ava H Street, 318 I Street, NE, 14 IZ units (photo by author)</a:t>
            </a:r>
          </a:p>
        </p:txBody>
      </p:sp>
    </p:spTree>
    <p:extLst>
      <p:ext uri="{BB962C8B-B14F-4D97-AF65-F5344CB8AC3E}">
        <p14:creationId xmlns:p14="http://schemas.microsoft.com/office/powerpoint/2010/main" val="20323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CFPI Powerpoint template V3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BB163800AD2A4D96D80C80D44DC4E9" ma:contentTypeVersion="3" ma:contentTypeDescription="Create a new document." ma:contentTypeScope="" ma:versionID="08a4309debd18df9f3378f889f9d97a6">
  <xsd:schema xmlns:xsd="http://www.w3.org/2001/XMLSchema" xmlns:xs="http://www.w3.org/2001/XMLSchema" xmlns:p="http://schemas.microsoft.com/office/2006/metadata/properties" xmlns:ns2="489b5bc0-b988-4f09-8b9e-2b586e8700c8" targetNamespace="http://schemas.microsoft.com/office/2006/metadata/properties" ma:root="true" ma:fieldsID="c8c0d26802872498bffb79f966865ee3" ns2:_="">
    <xsd:import namespace="489b5bc0-b988-4f09-8b9e-2b586e8700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b5bc0-b988-4f09-8b9e-2b586e8700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C2D980-C5D4-4994-B5E4-F88CFE5F9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9b5bc0-b988-4f09-8b9e-2b586e8700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517760-EA2E-4A40-BBE2-6E4F25BF52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9527F1-DE0D-4485-9D3C-41F921584E5E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489b5bc0-b988-4f09-8b9e-2b586e8700c8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DCFPI Powerpoint template V3</Template>
  <TotalTime>974</TotalTime>
  <Words>1345</Words>
  <Application>Microsoft Office PowerPoint</Application>
  <PresentationFormat>On-screen Show (4:3)</PresentationFormat>
  <Paragraphs>225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ＭＳ Ｐゴシック</vt:lpstr>
      <vt:lpstr>Arial</vt:lpstr>
      <vt:lpstr>Bookman Old Style</vt:lpstr>
      <vt:lpstr>Calibri</vt:lpstr>
      <vt:lpstr>Century Gothic</vt:lpstr>
      <vt:lpstr>Franklin Gothic Book</vt:lpstr>
      <vt:lpstr>Franklin Gothic Medium</vt:lpstr>
      <vt:lpstr>Garamond</vt:lpstr>
      <vt:lpstr>Gill Sans MT</vt:lpstr>
      <vt:lpstr>Times New Roman</vt:lpstr>
      <vt:lpstr>Wingdings</vt:lpstr>
      <vt:lpstr>Wingdings 2</vt:lpstr>
      <vt:lpstr>Wingdings 3</vt:lpstr>
      <vt:lpstr>DCFPI Powerpoint template V3</vt:lpstr>
      <vt:lpstr>Custom Design</vt:lpstr>
      <vt:lpstr>1_Default Design</vt:lpstr>
      <vt:lpstr>Advocates’ Briefing on Inclusionary Zoning</vt:lpstr>
      <vt:lpstr>Steps in the Right Direction</vt:lpstr>
      <vt:lpstr>Inclusionary Zoning Harnesses A Hot Housing Market</vt:lpstr>
      <vt:lpstr>Average Rent Growing Faster than Average Incomes for Low-Income Households</vt:lpstr>
      <vt:lpstr>Affordability Problems Most Serious Among Low-Income Rental Households</vt:lpstr>
      <vt:lpstr>Most IZ Units Aren’t Affordable to Low-Income Households</vt:lpstr>
      <vt:lpstr>DC Zoning Commission Will Consider Making IZ Units More Affordable</vt:lpstr>
      <vt:lpstr>Strengthening District of Columbia’s  Inclusionary Zoning</vt:lpstr>
      <vt:lpstr>What is DC Inclusionary Zoning?</vt:lpstr>
      <vt:lpstr>Applicability</vt:lpstr>
      <vt:lpstr>Affordability Set-Aside</vt:lpstr>
      <vt:lpstr>Results to date</vt:lpstr>
      <vt:lpstr>Results &amp; status</vt:lpstr>
      <vt:lpstr>Proposed changes: income targeting by OP</vt:lpstr>
      <vt:lpstr>Other proposals by OP</vt:lpstr>
      <vt:lpstr>Other proposals by CIZ</vt:lpstr>
      <vt:lpstr>Next steps</vt:lpstr>
      <vt:lpstr>Contacts</vt:lpstr>
    </vt:vector>
  </TitlesOfParts>
  <Company>Center On Budget and Policy Priorities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marshall</dc:creator>
  <cp:lastModifiedBy>Claire</cp:lastModifiedBy>
  <cp:revision>54</cp:revision>
  <dcterms:created xsi:type="dcterms:W3CDTF">2012-07-31T21:16:14Z</dcterms:created>
  <dcterms:modified xsi:type="dcterms:W3CDTF">2015-10-23T18:45:22Z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0x0101004CBB163800AD2A4D96D80C80D44DC4E9</vt:lpwstr>
  </property>
</Properties>
</file>